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59" r:id="rId9"/>
    <p:sldId id="260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6541d46a5900t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7" descr="ecb4031e37cd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888" y="2914650"/>
            <a:ext cx="331470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8" descr="0_89604_568ac41e_M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488" y="1844675"/>
            <a:ext cx="1300162" cy="136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68E1A-B450-4BCD-9036-3F5A87FB6CB7}" type="datetimeFigureOut">
              <a:rPr lang="ru-RU"/>
              <a:pPr>
                <a:defRPr/>
              </a:pPr>
              <a:t>11.12.2022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5099C-5182-41D2-A658-A0AB9D6DB5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0_a1a93_57fe433b_orig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2636838"/>
            <a:ext cx="2309812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 descr="4db66d823c0a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2813" y="4219575"/>
            <a:ext cx="3151187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9"/>
          <p:cNvGrpSpPr>
            <a:grpSpLocks/>
          </p:cNvGrpSpPr>
          <p:nvPr/>
        </p:nvGrpSpPr>
        <p:grpSpPr bwMode="auto">
          <a:xfrm>
            <a:off x="1835150" y="5661025"/>
            <a:ext cx="7308850" cy="1196975"/>
            <a:chOff x="0" y="4793739"/>
            <a:chExt cx="9144000" cy="2064261"/>
          </a:xfrm>
        </p:grpSpPr>
        <p:pic>
          <p:nvPicPr>
            <p:cNvPr id="7" name="Рисунок 9" descr="0_fe7f9_3e19977b_orig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Рисунок 10" descr="0_fe7f9_3e19977b_orig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Группа 14"/>
          <p:cNvGrpSpPr>
            <a:grpSpLocks/>
          </p:cNvGrpSpPr>
          <p:nvPr/>
        </p:nvGrpSpPr>
        <p:grpSpPr bwMode="auto">
          <a:xfrm>
            <a:off x="0" y="5661025"/>
            <a:ext cx="7308850" cy="1196975"/>
            <a:chOff x="0" y="4793739"/>
            <a:chExt cx="9144000" cy="2064261"/>
          </a:xfrm>
        </p:grpSpPr>
        <p:pic>
          <p:nvPicPr>
            <p:cNvPr id="10" name="Рисунок 12" descr="0_fe7f9_3e19977b_orig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Рисунок 13" descr="0_fe7f9_3e19977b_orig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2" name="Рисунок 14" descr="Рисунок1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652963"/>
            <a:ext cx="1476375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CD18F-2DEF-4B3C-A9F7-10AAEAD23BA6}" type="datetimeFigureOut">
              <a:rPr lang="ru-RU"/>
              <a:pPr>
                <a:defRPr/>
              </a:pPr>
              <a:t>11.12.2022</a:t>
            </a:fld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AF068-A68D-4C83-A9B3-6F7E3822AE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baby30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21163"/>
            <a:ext cx="2646363" cy="283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7" descr="551f743ee188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8550" y="4221163"/>
            <a:ext cx="2965450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9"/>
          <p:cNvGrpSpPr>
            <a:grpSpLocks/>
          </p:cNvGrpSpPr>
          <p:nvPr/>
        </p:nvGrpSpPr>
        <p:grpSpPr bwMode="auto">
          <a:xfrm>
            <a:off x="1258888" y="6092825"/>
            <a:ext cx="7885112" cy="765175"/>
            <a:chOff x="1" y="5770398"/>
            <a:chExt cx="9143999" cy="1087602"/>
          </a:xfrm>
        </p:grpSpPr>
        <p:pic>
          <p:nvPicPr>
            <p:cNvPr id="6" name="Рисунок 9" descr="8bc5751b36aa55b03faa72cd4305b5eb_1329683174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10" descr="8bc5751b36aa55b03faa72cd4305b5eb_1329683174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Рисунок 11" descr="8bc5751b36aa55b03faa72cd4305b5eb_1329683174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Группа 12"/>
          <p:cNvGrpSpPr>
            <a:grpSpLocks/>
          </p:cNvGrpSpPr>
          <p:nvPr/>
        </p:nvGrpSpPr>
        <p:grpSpPr bwMode="auto">
          <a:xfrm>
            <a:off x="0" y="6092825"/>
            <a:ext cx="7885113" cy="765175"/>
            <a:chOff x="1" y="5770398"/>
            <a:chExt cx="9143999" cy="1087602"/>
          </a:xfrm>
        </p:grpSpPr>
        <p:pic>
          <p:nvPicPr>
            <p:cNvPr id="10" name="Рисунок 13" descr="8bc5751b36aa55b03faa72cd4305b5eb_1329683174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" y="5770398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Рисунок 14" descr="8bc5751b36aa55b03faa72cd4305b5eb_1329683174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79912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Рисунок 15" descr="8bc5751b36aa55b03faa72cd4305b5eb_1329683174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92080" y="5770399"/>
              <a:ext cx="3851920" cy="1087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27AF8-4AF5-40E4-85E5-C5320162783C}" type="datetimeFigureOut">
              <a:rPr lang="ru-RU"/>
              <a:pPr>
                <a:defRPr/>
              </a:pPr>
              <a:t>11.12.2022</a:t>
            </a:fld>
            <a:endParaRPr lang="ru-RU"/>
          </a:p>
        </p:txBody>
      </p:sp>
      <p:sp>
        <p:nvSpPr>
          <p:cNvPr id="1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18F68-96CF-4626-99E2-7F6261DDA6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b9c0b6dd666b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400" y="4005263"/>
            <a:ext cx="2125663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9"/>
          <p:cNvGrpSpPr>
            <a:grpSpLocks/>
          </p:cNvGrpSpPr>
          <p:nvPr/>
        </p:nvGrpSpPr>
        <p:grpSpPr bwMode="auto">
          <a:xfrm>
            <a:off x="0" y="5778500"/>
            <a:ext cx="9144000" cy="1079500"/>
            <a:chOff x="0" y="5777880"/>
            <a:chExt cx="9144000" cy="1080120"/>
          </a:xfrm>
        </p:grpSpPr>
        <p:pic>
          <p:nvPicPr>
            <p:cNvPr id="4" name="Рисунок 8" descr="0_a01d9_415b13cb_M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23511" y="5777880"/>
              <a:ext cx="4320489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Рисунок 9" descr="0_a01d9_415b13cb_M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7624" y="5777880"/>
              <a:ext cx="4320489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Рисунок 10" descr="0_a01d9_415b13cb_M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5777880"/>
              <a:ext cx="4320489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Рисунок 11" descr="386da46faaeb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91313" y="3619500"/>
            <a:ext cx="2555875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40363-4FE5-4C1C-983F-F6E7975CFEED}" type="datetimeFigureOut">
              <a:rPr lang="ru-RU"/>
              <a:pPr>
                <a:defRPr/>
              </a:pPr>
              <a:t>11.12.2022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93255-3601-4359-867C-E201D4AC55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42373f9d2983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3860800"/>
            <a:ext cx="2987675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7" descr="ec75d3390f56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83088"/>
            <a:ext cx="2166938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8"/>
          <p:cNvGrpSpPr>
            <a:grpSpLocks/>
          </p:cNvGrpSpPr>
          <p:nvPr/>
        </p:nvGrpSpPr>
        <p:grpSpPr bwMode="auto">
          <a:xfrm>
            <a:off x="1835150" y="5876925"/>
            <a:ext cx="7308850" cy="981075"/>
            <a:chOff x="0" y="4793739"/>
            <a:chExt cx="9144000" cy="2064261"/>
          </a:xfrm>
        </p:grpSpPr>
        <p:pic>
          <p:nvPicPr>
            <p:cNvPr id="6" name="Рисунок 9" descr="0_fe7f9_3e19977b_orig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10" descr="0_fe7f9_3e19977b_orig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Группа 11"/>
          <p:cNvGrpSpPr>
            <a:grpSpLocks/>
          </p:cNvGrpSpPr>
          <p:nvPr/>
        </p:nvGrpSpPr>
        <p:grpSpPr bwMode="auto">
          <a:xfrm>
            <a:off x="0" y="5876925"/>
            <a:ext cx="7308850" cy="981075"/>
            <a:chOff x="0" y="4793739"/>
            <a:chExt cx="9144000" cy="2064261"/>
          </a:xfrm>
        </p:grpSpPr>
        <p:pic>
          <p:nvPicPr>
            <p:cNvPr id="9" name="Рисунок 12" descr="0_fe7f9_3e19977b_orig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Рисунок 13" descr="0_fe7f9_3e19977b_orig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AF7DA-FAB8-40A5-A862-A9EA88A89B85}" type="datetimeFigureOut">
              <a:rPr lang="ru-RU"/>
              <a:pPr>
                <a:defRPr/>
              </a:pPr>
              <a:t>11.12.2022</a:t>
            </a:fld>
            <a:endParaRPr lang="ru-RU"/>
          </a:p>
        </p:txBody>
      </p:sp>
      <p:sp>
        <p:nvSpPr>
          <p:cNvPr id="12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A06C5-0212-47F4-A254-4E4F56859B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E0D9525-C5A1-40EE-9BFE-EC38B02B21EE}" type="datetimeFigureOut">
              <a:rPr lang="ru-RU"/>
              <a:pPr>
                <a:defRPr/>
              </a:pPr>
              <a:t>11.12.2022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00E8E66-3834-4F4D-A093-B2AEEDE28E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sultanbekova-el.edu-sites.ru/konsultacii/rol-skazki-v-zhizni-rebenka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1547813" y="3429000"/>
            <a:ext cx="4752975" cy="23034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200" dirty="0">
              <a:latin typeface="+mn-lt"/>
              <a:cs typeface="+mn-cs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479873"/>
            <a:ext cx="9144000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Муниципальное бюджетное дошкольное учреждение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«Детский сад комбинированного вида №39»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Познавательно-исследовательский проект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  <a:p>
            <a:pPr algn="ctr"/>
            <a:r>
              <a:rPr kumimoji="0" lang="ru-RU" sz="4800" b="1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«Сказки из бабушкиного сундука</a:t>
            </a:r>
          </a:p>
          <a:p>
            <a:pPr algn="ctr"/>
            <a:endParaRPr lang="ru-RU" sz="1400" b="1" dirty="0">
              <a:latin typeface="+mn-lt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+mn-lt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+mn-lt"/>
              </a:rPr>
              <a:t> </a:t>
            </a:r>
            <a:r>
              <a:rPr lang="ru-RU" sz="1400" b="1" dirty="0">
                <a:latin typeface="+mn-lt"/>
              </a:rPr>
              <a:t>Подготовили:</a:t>
            </a:r>
          </a:p>
          <a:p>
            <a:pPr algn="ctr"/>
            <a:r>
              <a:rPr lang="ru-RU" sz="1400" b="1" dirty="0" err="1">
                <a:latin typeface="+mn-lt"/>
              </a:rPr>
              <a:t>Султанбекова</a:t>
            </a:r>
            <a:r>
              <a:rPr lang="ru-RU" sz="1400" b="1" dirty="0">
                <a:latin typeface="+mn-lt"/>
              </a:rPr>
              <a:t> Эльвира </a:t>
            </a:r>
            <a:r>
              <a:rPr lang="ru-RU" sz="1400" b="1" dirty="0" err="1">
                <a:latin typeface="+mn-lt"/>
              </a:rPr>
              <a:t>Хабибулаевна</a:t>
            </a:r>
            <a:endParaRPr lang="ru-RU" sz="1400" b="1" dirty="0">
              <a:latin typeface="+mn-lt"/>
            </a:endParaRPr>
          </a:p>
          <a:p>
            <a:pPr algn="ctr"/>
            <a:r>
              <a:rPr lang="ru-RU" sz="1400" b="1" dirty="0">
                <a:latin typeface="+mn-lt"/>
              </a:rPr>
              <a:t>Толочина Татьяна Викторовна </a:t>
            </a:r>
          </a:p>
          <a:p>
            <a:pPr algn="ctr"/>
            <a:r>
              <a:rPr lang="ru-RU" sz="1400" b="1" dirty="0">
                <a:latin typeface="+mn-lt"/>
              </a:rPr>
              <a:t> </a:t>
            </a:r>
          </a:p>
          <a:p>
            <a:pPr algn="ctr"/>
            <a:r>
              <a:rPr lang="ru-RU" sz="1400" b="1" dirty="0">
                <a:latin typeface="+mn-lt"/>
              </a:rPr>
              <a:t> </a:t>
            </a:r>
          </a:p>
          <a:p>
            <a:pPr algn="ctr"/>
            <a:r>
              <a:rPr lang="ru-RU" sz="1400" b="1" dirty="0">
                <a:latin typeface="+mn-lt"/>
              </a:rPr>
              <a:t> </a:t>
            </a:r>
          </a:p>
          <a:p>
            <a:pPr algn="ctr"/>
            <a:r>
              <a:rPr lang="ru-RU" sz="1400" b="1" dirty="0">
                <a:latin typeface="+mn-lt"/>
              </a:rPr>
              <a:t> </a:t>
            </a:r>
          </a:p>
          <a:p>
            <a:pPr algn="ctr"/>
            <a:r>
              <a:rPr lang="ru-RU" sz="1400" b="1" dirty="0">
                <a:latin typeface="+mn-lt"/>
              </a:rPr>
              <a:t>г. Сергиев Посад</a:t>
            </a:r>
          </a:p>
          <a:p>
            <a:pPr algn="ctr"/>
            <a:r>
              <a:rPr lang="ru-RU" sz="1400" b="1" dirty="0">
                <a:latin typeface="+mn-lt"/>
              </a:rPr>
              <a:t>2022г.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468313" y="548680"/>
            <a:ext cx="8229600" cy="5534620"/>
          </a:xfrm>
        </p:spPr>
        <p:txBody>
          <a:bodyPr/>
          <a:lstStyle/>
          <a:p>
            <a:pPr>
              <a:buNone/>
            </a:pPr>
            <a:r>
              <a:rPr lang="ru-RU" sz="1600" b="1" dirty="0" smtClean="0"/>
              <a:t>Цель проекта: Воспитывать у детей любовь к русским народным сказкам; развитие у детей устойчивого интереса к сказке, как к произведению искусства; раскрытие совместного творчества детей и родителей.</a:t>
            </a:r>
          </a:p>
          <a:p>
            <a:pPr>
              <a:buNone/>
            </a:pPr>
            <a:r>
              <a:rPr lang="ru-RU" sz="1600" b="1" dirty="0" smtClean="0"/>
              <a:t>Задачи проекта:     </a:t>
            </a:r>
          </a:p>
          <a:p>
            <a:r>
              <a:rPr lang="ru-RU" sz="1600" b="1" dirty="0" smtClean="0"/>
              <a:t>Обучающие:</a:t>
            </a:r>
          </a:p>
          <a:p>
            <a:r>
              <a:rPr lang="ru-RU" sz="1600" b="1" dirty="0" smtClean="0"/>
              <a:t>- учить внимательно слушать сказки;</a:t>
            </a:r>
          </a:p>
          <a:p>
            <a:r>
              <a:rPr lang="ru-RU" sz="1600" b="1" dirty="0" smtClean="0"/>
              <a:t>- учить понимать смысл сказок;</a:t>
            </a:r>
          </a:p>
          <a:p>
            <a:r>
              <a:rPr lang="ru-RU" sz="1600" b="1" dirty="0" smtClean="0"/>
              <a:t>- учить пересказывать сказки по опорным картинкам;</a:t>
            </a:r>
          </a:p>
          <a:p>
            <a:r>
              <a:rPr lang="ru-RU" sz="1600" b="1" dirty="0" smtClean="0"/>
              <a:t>- учить детей рассказывать сказки с использованием различных вариантов театра.</a:t>
            </a:r>
          </a:p>
          <a:p>
            <a:r>
              <a:rPr lang="ru-RU" sz="1600" b="1" dirty="0" smtClean="0"/>
              <a:t>Воспитательные:</a:t>
            </a:r>
          </a:p>
          <a:p>
            <a:r>
              <a:rPr lang="ru-RU" sz="1600" b="1" dirty="0" smtClean="0"/>
              <a:t>- воспитывать любовь к чтению русских народных сказок;</a:t>
            </a:r>
          </a:p>
          <a:p>
            <a:r>
              <a:rPr lang="ru-RU" sz="1600" b="1" dirty="0" smtClean="0"/>
              <a:t>- воспитывать интерес к творчеству русского народа;</a:t>
            </a:r>
          </a:p>
          <a:p>
            <a:r>
              <a:rPr lang="ru-RU" sz="1600" b="1" dirty="0" smtClean="0"/>
              <a:t>- воспитывать у детей чувство сострадания и положительные эмоции к героям сказок;</a:t>
            </a:r>
          </a:p>
          <a:p>
            <a:r>
              <a:rPr lang="ru-RU" sz="1600" b="1" dirty="0" smtClean="0"/>
              <a:t>Развивающие:</a:t>
            </a:r>
          </a:p>
          <a:p>
            <a:r>
              <a:rPr lang="ru-RU" sz="1600" b="1" dirty="0" smtClean="0"/>
              <a:t>- развивать умение передавать характер героя при драматизации русских народных сказок;</a:t>
            </a:r>
          </a:p>
          <a:p>
            <a:r>
              <a:rPr lang="ru-RU" sz="1600" b="1" dirty="0" smtClean="0"/>
              <a:t>- развивать творческие способности детей в различных видах продуктивной деятельности;</a:t>
            </a:r>
          </a:p>
          <a:p>
            <a:r>
              <a:rPr lang="ru-RU" sz="1600" b="1" dirty="0" smtClean="0"/>
              <a:t>- развивать слуховое восприятие, мышление, воображение и фантазию;</a:t>
            </a:r>
          </a:p>
          <a:p>
            <a:r>
              <a:rPr lang="ru-RU" sz="1600" b="1" dirty="0" smtClean="0"/>
              <a:t>- воспитывать у детей бережное отношение к книге.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GridArt_20221206_0714505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496838"/>
            <a:ext cx="5586462" cy="55864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ridArt_20221207_15474698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568846"/>
            <a:ext cx="5514454" cy="5514454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ridArt_20221211_2137406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568846"/>
            <a:ext cx="5514454" cy="551445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ridArt_20221206_0716026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352822"/>
            <a:ext cx="5730478" cy="573047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ridArt_20221211_2138428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352822"/>
            <a:ext cx="5730478" cy="573047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116632"/>
            <a:ext cx="8229600" cy="1800200"/>
          </a:xfrm>
        </p:spPr>
        <p:txBody>
          <a:bodyPr/>
          <a:lstStyle/>
          <a:p>
            <a:r>
              <a:rPr lang="ru-RU" sz="3600" dirty="0" smtClean="0">
                <a:solidFill>
                  <a:schemeClr val="bg1">
                    <a:lumMod val="10000"/>
                  </a:schemeClr>
                </a:solidFill>
                <a:latin typeface="+mn-lt"/>
                <a:hlinkClick r:id="rId2"/>
              </a:rPr>
              <a:t>Консультации для родителей.</a:t>
            </a:r>
            <a:br>
              <a:rPr lang="ru-RU" sz="3600" dirty="0" smtClean="0">
                <a:solidFill>
                  <a:schemeClr val="bg1">
                    <a:lumMod val="10000"/>
                  </a:schemeClr>
                </a:solidFill>
                <a:latin typeface="+mn-lt"/>
                <a:hlinkClick r:id="rId2"/>
              </a:rPr>
            </a:br>
            <a:r>
              <a:rPr lang="ru-RU" sz="1600" dirty="0" smtClean="0">
                <a:hlinkClick r:id="rId2"/>
              </a:rPr>
              <a:t/>
            </a:r>
            <a:br>
              <a:rPr lang="ru-RU" sz="1600" dirty="0" smtClean="0">
                <a:hlinkClick r:id="rId2"/>
              </a:rPr>
            </a:br>
            <a:r>
              <a:rPr lang="en-US" sz="1600" dirty="0" smtClean="0">
                <a:hlinkClick r:id="rId2"/>
              </a:rPr>
              <a:t>https://sultanbekova-el.edu-sites.ru/konsultacii/rol-skazki-v-zhizni-rebenka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Содержимое 6" descr="20221208_07050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1849568" y="1974968"/>
            <a:ext cx="5073600" cy="3805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90466"/>
          </a:xfrm>
        </p:spPr>
        <p:txBody>
          <a:bodyPr/>
          <a:lstStyle/>
          <a:p>
            <a:r>
              <a:rPr lang="ru-RU" dirty="0" smtClean="0"/>
              <a:t>Спасибо за внимание!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3335_shk">
  <a:themeElements>
    <a:clrScheme name="елочный">
      <a:dk1>
        <a:srgbClr val="003300"/>
      </a:dk1>
      <a:lt1>
        <a:srgbClr val="99FF99"/>
      </a:lt1>
      <a:dk2>
        <a:srgbClr val="006600"/>
      </a:dk2>
      <a:lt2>
        <a:srgbClr val="99FF66"/>
      </a:lt2>
      <a:accent1>
        <a:srgbClr val="FFFF00"/>
      </a:accent1>
      <a:accent2>
        <a:srgbClr val="66FF33"/>
      </a:accent2>
      <a:accent3>
        <a:srgbClr val="009900"/>
      </a:accent3>
      <a:accent4>
        <a:srgbClr val="FFFF99"/>
      </a:accent4>
      <a:accent5>
        <a:srgbClr val="6600FF"/>
      </a:accent5>
      <a:accent6>
        <a:srgbClr val="CCFF33"/>
      </a:accent6>
      <a:hlink>
        <a:srgbClr val="0000FF"/>
      </a:hlink>
      <a:folHlink>
        <a:srgbClr val="00CC66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43335_shk</Template>
  <TotalTime>44</TotalTime>
  <Words>37</Words>
  <Application>Microsoft Office PowerPoint</Application>
  <PresentationFormat>Экран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Times New Roman</vt:lpstr>
      <vt:lpstr>Arial</vt:lpstr>
      <vt:lpstr>Calibri</vt:lpstr>
      <vt:lpstr>43335_shk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Консультации для родителей.  https://sultanbekova-el.edu-sites.ru/konsultacii/rol-skazki-v-zhizni-rebenka </vt:lpstr>
      <vt:lpstr>Спасибо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5</cp:revision>
  <dcterms:created xsi:type="dcterms:W3CDTF">2022-12-11T18:22:07Z</dcterms:created>
  <dcterms:modified xsi:type="dcterms:W3CDTF">2022-12-11T19:06:55Z</dcterms:modified>
</cp:coreProperties>
</file>