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9" r:id="rId9"/>
    <p:sldId id="271" r:id="rId10"/>
    <p:sldId id="272" r:id="rId11"/>
    <p:sldId id="273" r:id="rId12"/>
    <p:sldId id="274" r:id="rId13"/>
    <p:sldId id="275" r:id="rId14"/>
    <p:sldId id="262" r:id="rId15"/>
    <p:sldId id="264" r:id="rId16"/>
    <p:sldId id="265" r:id="rId17"/>
    <p:sldId id="266" r:id="rId18"/>
    <p:sldId id="270" r:id="rId19"/>
    <p:sldId id="267" r:id="rId20"/>
    <p:sldId id="26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53" autoAdjust="0"/>
    <p:restoredTop sz="94660"/>
  </p:normalViewPr>
  <p:slideViewPr>
    <p:cSldViewPr>
      <p:cViewPr varScale="1">
        <p:scale>
          <a:sx n="87" d="100"/>
          <a:sy n="87" d="100"/>
        </p:scale>
        <p:origin x="-13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844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15521-CD7A-4222-8DF0-13F3896F6A0A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BD631-8BEC-4F13-9062-80B26FAB0A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4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Relationship Id="rId9" Type="http://schemas.microsoft.com/office/2007/relationships/hdphoto" Target="../media/hdphoto3.wdp"/></Relationships>
</file>

<file path=ppt/slideLayouts/_rels/slideLayout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0.png"/><Relationship Id="rId7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Layouts/_rels/slideLayout12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5.png"/><Relationship Id="rId7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Relationship Id="rId6" Type="http://schemas.microsoft.com/office/2007/relationships/hdphoto" Target="../media/hdphoto5.wdp"/><Relationship Id="rId10" Type="http://schemas.microsoft.com/office/2007/relationships/hdphoto" Target="../media/hdphoto7.wdp"/><Relationship Id="rId9" Type="http://schemas.openxmlformats.org/officeDocument/2006/relationships/image" Target="../media/image4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2.wdp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microsoft.com/office/2007/relationships/hdphoto" Target="../media/hdphoto5.wdp"/><Relationship Id="rId11" Type="http://schemas.openxmlformats.org/officeDocument/2006/relationships/image" Target="../media/image18.jpeg"/><Relationship Id="rId10" Type="http://schemas.microsoft.com/office/2007/relationships/hdphoto" Target="../media/hdphoto7.wdp"/><Relationship Id="rId9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0.png"/><Relationship Id="rId7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microsoft.com/office/2007/relationships/hdphoto" Target="../media/hdphoto9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10" Type="http://schemas.microsoft.com/office/2007/relationships/hdphoto" Target="../media/hdphoto3.wdp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microsoft.com/office/2007/relationships/hdphoto" Target="../media/hdphoto2.wdp"/><Relationship Id="rId7" Type="http://schemas.openxmlformats.org/officeDocument/2006/relationships/image" Target="../media/image34.png"/><Relationship Id="rId12" Type="http://schemas.microsoft.com/office/2007/relationships/hdphoto" Target="../media/hdphoto3.wdp"/><Relationship Id="rId17" Type="http://schemas.openxmlformats.org/officeDocument/2006/relationships/image" Target="../media/image42.png"/><Relationship Id="rId2" Type="http://schemas.openxmlformats.org/officeDocument/2006/relationships/image" Target="../media/image33.png"/><Relationship Id="rId16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6" Type="http://schemas.microsoft.com/office/2007/relationships/hdphoto" Target="../media/hdphoto9.wdp"/><Relationship Id="rId11" Type="http://schemas.openxmlformats.org/officeDocument/2006/relationships/image" Target="../media/image13.png"/><Relationship Id="rId15" Type="http://schemas.openxmlformats.org/officeDocument/2006/relationships/image" Target="../media/image40.jpeg"/><Relationship Id="rId10" Type="http://schemas.openxmlformats.org/officeDocument/2006/relationships/image" Target="../media/image37.png"/><Relationship Id="rId9" Type="http://schemas.openxmlformats.org/officeDocument/2006/relationships/image" Target="../media/image36.png"/><Relationship Id="rId14" Type="http://schemas.openxmlformats.org/officeDocument/2006/relationships/image" Target="../media/image3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mages.clipartpanda.com/traffic-light-clipart-light5_Vector_Clipar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715" t="8907" r="25094" b="41"/>
          <a:stretch/>
        </p:blipFill>
        <p:spPr bwMode="auto">
          <a:xfrm>
            <a:off x="0" y="1196752"/>
            <a:ext cx="2413547" cy="623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 userDrawn="1"/>
        </p:nvSpPr>
        <p:spPr>
          <a:xfrm>
            <a:off x="2411760" y="4437112"/>
            <a:ext cx="6069600" cy="175299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 userDrawn="1"/>
        </p:nvSpPr>
        <p:spPr>
          <a:xfrm>
            <a:off x="2414520" y="697663"/>
            <a:ext cx="6081916" cy="2947361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3546" y="764704"/>
            <a:ext cx="6078425" cy="273630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533922"/>
            <a:ext cx="5940659" cy="165618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7380312" y="4941168"/>
            <a:ext cx="1591999" cy="1728112"/>
            <a:chOff x="5868144" y="3284984"/>
            <a:chExt cx="3032159" cy="3384296"/>
          </a:xfrm>
        </p:grpSpPr>
        <p:pic>
          <p:nvPicPr>
            <p:cNvPr id="1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00392" y="3284984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968688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83278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9990"/>
            <a:stretch>
              <a:fillRect/>
            </a:stretch>
          </p:blipFill>
          <p:spPr bwMode="auto">
            <a:xfrm flipH="1">
              <a:off x="810039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20816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 xmlns="">
                    <a14:imgLayer r:embed="rId11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 flipH="1">
              <a:off x="5868144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 userDrawn="1"/>
        </p:nvGrpSpPr>
        <p:grpSpPr>
          <a:xfrm>
            <a:off x="179512" y="5085184"/>
            <a:ext cx="1512168" cy="1584096"/>
            <a:chOff x="179512" y="3356992"/>
            <a:chExt cx="2972672" cy="3312288"/>
          </a:xfrm>
        </p:grpSpPr>
        <p:pic>
          <p:nvPicPr>
            <p:cNvPr id="8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9990"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Группа 28"/>
          <p:cNvGrpSpPr/>
          <p:nvPr userDrawn="1"/>
        </p:nvGrpSpPr>
        <p:grpSpPr>
          <a:xfrm flipH="1">
            <a:off x="7380312" y="5085184"/>
            <a:ext cx="1512168" cy="1584096"/>
            <a:chOff x="179512" y="3356992"/>
            <a:chExt cx="2972672" cy="3312288"/>
          </a:xfrm>
        </p:grpSpPr>
        <p:pic>
          <p:nvPicPr>
            <p:cNvPr id="3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9990"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 userDrawn="1"/>
        </p:nvGrpSpPr>
        <p:grpSpPr>
          <a:xfrm>
            <a:off x="179512" y="4221088"/>
            <a:ext cx="2972672" cy="2448192"/>
            <a:chOff x="179512" y="4221088"/>
            <a:chExt cx="2972672" cy="2448192"/>
          </a:xfrm>
        </p:grpSpPr>
        <p:pic>
          <p:nvPicPr>
            <p:cNvPr id="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01317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679104" y="3356992"/>
            <a:ext cx="7776864" cy="1301927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56993"/>
            <a:ext cx="7772400" cy="1296144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5" name="Группа 4"/>
          <p:cNvGrpSpPr/>
          <p:nvPr userDrawn="1"/>
        </p:nvGrpSpPr>
        <p:grpSpPr>
          <a:xfrm>
            <a:off x="6759989" y="1045920"/>
            <a:ext cx="1766205" cy="3635421"/>
            <a:chOff x="6759989" y="1045920"/>
            <a:chExt cx="1766205" cy="3635421"/>
          </a:xfrm>
        </p:grpSpPr>
        <p:pic>
          <p:nvPicPr>
            <p:cNvPr id="6" name="Picture 18" descr="https://avatanplus.com/files/resources/original/56f4ce440988e153ac45b9c7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332099" flipH="1">
              <a:off x="6759989" y="1045920"/>
              <a:ext cx="1527505" cy="36354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0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-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74469" y="1268760"/>
              <a:ext cx="1149577" cy="1149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2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sharpenSoften amount="-2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8662" y="2132856"/>
              <a:ext cx="915616" cy="915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4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 xmlns="">
                    <a14:imgLayer r:embed="rId10">
                      <a14:imgEffect>
                        <a14:sharpenSoften amount="-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320" y="1052736"/>
              <a:ext cx="1073874" cy="10738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Прямоугольник 10"/>
          <p:cNvSpPr/>
          <p:nvPr userDrawn="1"/>
        </p:nvSpPr>
        <p:spPr>
          <a:xfrm>
            <a:off x="1043608" y="6211669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002060"/>
                </a:solidFill>
              </a:rPr>
              <a:t>Автор этого шаблона: Погодаева Оксана Викторовна 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images.clipartpanda.com/traffic-light-clipart-light5_Vector_Clipar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715" t="8907" r="25094" b="41"/>
          <a:stretch/>
        </p:blipFill>
        <p:spPr bwMode="auto">
          <a:xfrm>
            <a:off x="-39322" y="1162704"/>
            <a:ext cx="1806049" cy="623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 userDrawn="1"/>
        </p:nvSpPr>
        <p:spPr>
          <a:xfrm>
            <a:off x="1403648" y="1563756"/>
            <a:ext cx="7200000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403648" y="260648"/>
            <a:ext cx="72008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200000" cy="1152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700808"/>
            <a:ext cx="7211144" cy="496855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69665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1403648" y="1627870"/>
            <a:ext cx="7200000" cy="5041489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403648" y="260648"/>
            <a:ext cx="72000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056784" cy="11569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556792"/>
            <a:ext cx="7056784" cy="511256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grpSp>
        <p:nvGrpSpPr>
          <p:cNvPr id="12" name="Группа 11"/>
          <p:cNvGrpSpPr/>
          <p:nvPr userDrawn="1"/>
        </p:nvGrpSpPr>
        <p:grpSpPr>
          <a:xfrm>
            <a:off x="251520" y="332656"/>
            <a:ext cx="1059633" cy="6098960"/>
            <a:chOff x="251520" y="404664"/>
            <a:chExt cx="1059633" cy="6098960"/>
          </a:xfrm>
        </p:grpSpPr>
        <p:pic>
          <p:nvPicPr>
            <p:cNvPr id="2052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2971808"/>
              <a:ext cx="1058400" cy="105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5445224"/>
              <a:ext cx="1058400" cy="105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1059632" cy="1059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04664"/>
              <a:ext cx="1059633" cy="1059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2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465" t="10182" r="5267" b="11159"/>
            <a:stretch>
              <a:fillRect/>
            </a:stretch>
          </p:blipFill>
          <p:spPr bwMode="auto">
            <a:xfrm>
              <a:off x="251520" y="1700808"/>
              <a:ext cx="1058400" cy="987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4" name="Picture 18" descr="https://avatanplus.com/files/resources/original/56f4ce440988e153ac45b9c7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32099" flipH="1">
            <a:off x="42503" y="1634489"/>
            <a:ext cx="1343072" cy="319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 userDrawn="1"/>
        </p:nvSpPr>
        <p:spPr>
          <a:xfrm>
            <a:off x="1458517" y="1634501"/>
            <a:ext cx="7200000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403648" y="260648"/>
            <a:ext cx="72008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128792" cy="115699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4062" y="1628800"/>
            <a:ext cx="7200696" cy="478088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0" y="1628800"/>
            <a:ext cx="1614647" cy="1731144"/>
            <a:chOff x="-11292" y="1196752"/>
            <a:chExt cx="2018375" cy="2112193"/>
          </a:xfrm>
        </p:grpSpPr>
        <p:pic>
          <p:nvPicPr>
            <p:cNvPr id="4116" name="Picture 20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-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292" y="1548184"/>
              <a:ext cx="1149576" cy="1149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8" name="Picture 22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sharpenSoften amount="-2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290" y="2393329"/>
              <a:ext cx="915616" cy="915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20" name="Picture 24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 xmlns="">
                    <a14:imgLayer r:embed="rId10">
                      <a14:imgEffect>
                        <a14:sharpenSoften amount="-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196" y="1196752"/>
              <a:ext cx="1163887" cy="1142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2" descr="http://st.depositphotos.com/1526816/2921/v/170/depositphotos_29217567-A-young-girl-rollerskating.jpg"/>
          <p:cNvPicPr>
            <a:picLocks noChangeAspect="1" noChangeArrowheads="1"/>
          </p:cNvPicPr>
          <p:nvPr userDrawn="1"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04" y="4293096"/>
            <a:ext cx="1259632" cy="1804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6966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539552" y="1634501"/>
            <a:ext cx="8118965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539552" y="260648"/>
            <a:ext cx="8064896" cy="1224136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992888" cy="1084982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772816"/>
            <a:ext cx="7848872" cy="475252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grpSp>
        <p:nvGrpSpPr>
          <p:cNvPr id="16" name="Группа 15"/>
          <p:cNvGrpSpPr/>
          <p:nvPr userDrawn="1"/>
        </p:nvGrpSpPr>
        <p:grpSpPr>
          <a:xfrm>
            <a:off x="179512" y="4221088"/>
            <a:ext cx="2972672" cy="2448192"/>
            <a:chOff x="179512" y="4221088"/>
            <a:chExt cx="2972672" cy="2448192"/>
          </a:xfrm>
        </p:grpSpPr>
        <p:pic>
          <p:nvPicPr>
            <p:cNvPr id="1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01317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769665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467544" y="1556792"/>
            <a:ext cx="4032448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 userDrawn="1"/>
        </p:nvSpPr>
        <p:spPr>
          <a:xfrm>
            <a:off x="4608004" y="1556792"/>
            <a:ext cx="4140460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439282" y="404664"/>
            <a:ext cx="8280920" cy="1008112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/>
          <p:cNvGrpSpPr/>
          <p:nvPr userDrawn="1"/>
        </p:nvGrpSpPr>
        <p:grpSpPr>
          <a:xfrm>
            <a:off x="2699792" y="5880872"/>
            <a:ext cx="2003479" cy="908720"/>
            <a:chOff x="3030623" y="5877272"/>
            <a:chExt cx="2003479" cy="908720"/>
          </a:xfrm>
        </p:grpSpPr>
        <p:pic>
          <p:nvPicPr>
            <p:cNvPr id="3084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Группа 19"/>
          <p:cNvGrpSpPr/>
          <p:nvPr userDrawn="1"/>
        </p:nvGrpSpPr>
        <p:grpSpPr>
          <a:xfrm>
            <a:off x="480289" y="5875125"/>
            <a:ext cx="2003479" cy="908720"/>
            <a:chOff x="480289" y="5875125"/>
            <a:chExt cx="2003479" cy="908720"/>
          </a:xfrm>
        </p:grpSpPr>
        <p:pic>
          <p:nvPicPr>
            <p:cNvPr id="32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289" y="5876645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5048" y="5875125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Группа 33"/>
          <p:cNvGrpSpPr/>
          <p:nvPr userDrawn="1"/>
        </p:nvGrpSpPr>
        <p:grpSpPr>
          <a:xfrm>
            <a:off x="4837720" y="5875125"/>
            <a:ext cx="2003479" cy="908720"/>
            <a:chOff x="3030623" y="5877272"/>
            <a:chExt cx="2003479" cy="908720"/>
          </a:xfrm>
        </p:grpSpPr>
        <p:pic>
          <p:nvPicPr>
            <p:cNvPr id="35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Группа 36"/>
          <p:cNvGrpSpPr/>
          <p:nvPr userDrawn="1"/>
        </p:nvGrpSpPr>
        <p:grpSpPr>
          <a:xfrm>
            <a:off x="6861956" y="5877272"/>
            <a:ext cx="2003479" cy="908720"/>
            <a:chOff x="3030623" y="5877272"/>
            <a:chExt cx="2003479" cy="908720"/>
          </a:xfrm>
        </p:grpSpPr>
        <p:pic>
          <p:nvPicPr>
            <p:cNvPr id="38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467544" y="1556792"/>
            <a:ext cx="4032448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 userDrawn="1"/>
        </p:nvSpPr>
        <p:spPr>
          <a:xfrm>
            <a:off x="4608004" y="1556792"/>
            <a:ext cx="4140460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439282" y="404664"/>
            <a:ext cx="8280920" cy="1008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 userDrawn="1"/>
        </p:nvGrpSpPr>
        <p:grpSpPr>
          <a:xfrm>
            <a:off x="439282" y="5848689"/>
            <a:ext cx="1871566" cy="907200"/>
            <a:chOff x="439282" y="5848689"/>
            <a:chExt cx="1871566" cy="907200"/>
          </a:xfrm>
        </p:grpSpPr>
        <p:pic>
          <p:nvPicPr>
            <p:cNvPr id="717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2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Группа 22"/>
          <p:cNvGrpSpPr/>
          <p:nvPr userDrawn="1"/>
        </p:nvGrpSpPr>
        <p:grpSpPr>
          <a:xfrm>
            <a:off x="2701482" y="5880453"/>
            <a:ext cx="1871566" cy="907200"/>
            <a:chOff x="439282" y="5848689"/>
            <a:chExt cx="1871566" cy="907200"/>
          </a:xfrm>
        </p:grpSpPr>
        <p:pic>
          <p:nvPicPr>
            <p:cNvPr id="24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Группа 25"/>
          <p:cNvGrpSpPr/>
          <p:nvPr userDrawn="1"/>
        </p:nvGrpSpPr>
        <p:grpSpPr>
          <a:xfrm>
            <a:off x="4782868" y="5892114"/>
            <a:ext cx="1871566" cy="907200"/>
            <a:chOff x="439282" y="5848689"/>
            <a:chExt cx="1871566" cy="907200"/>
          </a:xfrm>
        </p:grpSpPr>
        <p:pic>
          <p:nvPicPr>
            <p:cNvPr id="27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Группа 28"/>
          <p:cNvGrpSpPr/>
          <p:nvPr userDrawn="1"/>
        </p:nvGrpSpPr>
        <p:grpSpPr>
          <a:xfrm>
            <a:off x="6910214" y="5892114"/>
            <a:ext cx="1871566" cy="907200"/>
            <a:chOff x="439282" y="5848689"/>
            <a:chExt cx="1871566" cy="907200"/>
          </a:xfrm>
        </p:grpSpPr>
        <p:pic>
          <p:nvPicPr>
            <p:cNvPr id="3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48420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print">
            <a:alphaModFix amt="50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 userDrawn="1"/>
        </p:nvSpPr>
        <p:spPr>
          <a:xfrm>
            <a:off x="467544" y="404664"/>
            <a:ext cx="8280920" cy="1224136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17" name="Группа 16"/>
          <p:cNvGrpSpPr/>
          <p:nvPr userDrawn="1"/>
        </p:nvGrpSpPr>
        <p:grpSpPr>
          <a:xfrm>
            <a:off x="323528" y="4941168"/>
            <a:ext cx="1512168" cy="1584096"/>
            <a:chOff x="179512" y="3356992"/>
            <a:chExt cx="2972672" cy="3312288"/>
          </a:xfrm>
        </p:grpSpPr>
        <p:pic>
          <p:nvPicPr>
            <p:cNvPr id="18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260389"/>
              <a:ext cx="720001" cy="72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9990"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624" y="5916617"/>
              <a:ext cx="720001" cy="72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 xmlns="">
                    <a14:imgLayer r:embed="rId10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http://okudjava-tagil.ru/upload/iblock/8ca/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996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8424" y="692696"/>
            <a:ext cx="47312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https://upload.wikimedia.org/wikipedia/commons/thumb/0/0d/4.4.1_Russian_road_sign.svg/600px-4.4.1_Russian_road_sign.svg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88640"/>
            <a:ext cx="47312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piramidka.net/wp-content/uploads/2014/03/zapryshen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88640"/>
            <a:ext cx="47312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Группа 26"/>
          <p:cNvGrpSpPr/>
          <p:nvPr userDrawn="1"/>
        </p:nvGrpSpPr>
        <p:grpSpPr>
          <a:xfrm>
            <a:off x="179512" y="188640"/>
            <a:ext cx="1378402" cy="936056"/>
            <a:chOff x="78705" y="116632"/>
            <a:chExt cx="1929686" cy="1537732"/>
          </a:xfrm>
        </p:grpSpPr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3" y="260649"/>
              <a:ext cx="604776" cy="604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2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391" y="11663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 xmlns="">
                    <a14:imgLayer r:embed="rId12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78705" y="944684"/>
              <a:ext cx="1013717" cy="709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4" descr="https://cdn.pixabay.com/photo/2013/07/12/13/49/bike-147343_960_720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30932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lexres-vshdo.ucoz.ru/Now_left/dor_sign_14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6165304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://forsaj-avto.ru/uploads/posts/2013-10/1383218489_dorojni_znak_1.23_enl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5733256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tvkrasnodar.ru/products_pictures/2015/12/traffic-sign-6724_960_720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8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093296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http://www.vectorfreak.com/images/preview/thumb/roadsign-no-cycles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http://sr.photos3.fotosearch.com/bthumb/CSP/CSP992/k12691687.jp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10000" b="90000" l="10000" r="958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001" b="19991"/>
          <a:stretch>
            <a:fillRect/>
          </a:stretch>
        </p:blipFill>
        <p:spPr bwMode="auto">
          <a:xfrm>
            <a:off x="8388424" y="5589240"/>
            <a:ext cx="617074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>
            <a:alphaModFix amt="47000"/>
            <a:lum/>
          </a:blip>
          <a:srcRect/>
          <a:stretch>
            <a:fillRect t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069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5" r:id="rId5"/>
    <p:sldLayoutId id="2147483652" r:id="rId6"/>
    <p:sldLayoutId id="2147483662" r:id="rId7"/>
    <p:sldLayoutId id="2147483654" r:id="rId8"/>
    <p:sldLayoutId id="2147483655" r:id="rId9"/>
    <p:sldLayoutId id="2147483663" r:id="rId10"/>
    <p:sldLayoutId id="2147483664" r:id="rId11"/>
    <p:sldLayoutId id="2147483651" r:id="rId12"/>
    <p:sldLayoutId id="2147483653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2060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39sp.detkin-club.ru/groups/index/cat/31856" TargetMode="External"/><Relationship Id="rId2" Type="http://schemas.openxmlformats.org/officeDocument/2006/relationships/hyperlink" Target="https://sultanbekova-el.edu-sites.ru/konsultaci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764704"/>
            <a:ext cx="6368243" cy="324036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400" dirty="0" smtClean="0">
                <a:solidFill>
                  <a:schemeClr val="tx1"/>
                </a:solidFill>
              </a:rPr>
              <a:t>Самообразование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на 2022-2023 учебный год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в старшей группе на тему :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«Формирование основ безопасности собственной жизнедеятельности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у детей старшего дошкольного возраста через дидактические игры»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653136"/>
            <a:ext cx="5832648" cy="151216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Воспитатель: </a:t>
            </a:r>
            <a:r>
              <a:rPr lang="ru-RU" dirty="0" err="1" smtClean="0">
                <a:solidFill>
                  <a:schemeClr val="tx1"/>
                </a:solidFill>
              </a:rPr>
              <a:t>Султанбекова</a:t>
            </a:r>
            <a:r>
              <a:rPr lang="ru-RU" dirty="0" smtClean="0">
                <a:solidFill>
                  <a:schemeClr val="tx1"/>
                </a:solidFill>
              </a:rPr>
              <a:t> Э.Х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43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 Дидактические игры».</a:t>
            </a:r>
            <a:endParaRPr lang="ru-RU" dirty="0"/>
          </a:p>
        </p:txBody>
      </p:sp>
      <p:pic>
        <p:nvPicPr>
          <p:cNvPr id="5" name="Содержимое 4" descr="20221201_0905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Содержимое 5" descr="20221201_09052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340768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20221201_09053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348706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Содержимое 9" descr="IMG-20221201-WA000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04048" y="1600200"/>
            <a:ext cx="2935760" cy="45259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IMG-20221201-WA000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04192" y="1600200"/>
            <a:ext cx="3079776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8" descr="IMG-20221201-WA000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95192" y="1600200"/>
            <a:ext cx="2544616" cy="45259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 Учим номера экстренных служб» </a:t>
            </a:r>
            <a:endParaRPr lang="ru-RU" dirty="0"/>
          </a:p>
        </p:txBody>
      </p:sp>
      <p:pic>
        <p:nvPicPr>
          <p:cNvPr id="5" name="Содержимое 4" descr="IMG-20221201-WA000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04192" y="1600200"/>
            <a:ext cx="2544616" cy="452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Содержимое 5" descr="IMG-20221201-WA000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94573" y="1600200"/>
            <a:ext cx="2545854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«Пожарная безопасность» </a:t>
            </a:r>
            <a:endParaRPr lang="ru-RU" dirty="0"/>
          </a:p>
        </p:txBody>
      </p:sp>
      <p:pic>
        <p:nvPicPr>
          <p:cNvPr id="5" name="Содержимое 5" descr="20221103_1548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76425" y="1628775"/>
            <a:ext cx="6375400" cy="4781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95570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«Спички детям не игрушка!» </a:t>
            </a:r>
            <a:endParaRPr lang="ru-RU" dirty="0"/>
          </a:p>
        </p:txBody>
      </p:sp>
      <p:pic>
        <p:nvPicPr>
          <p:cNvPr id="8" name="Содержимое 7" descr="20221128_0905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66775" y="2061617"/>
            <a:ext cx="4038600" cy="3028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Содержимое 8" descr="20221128_09082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8200" y="2348706"/>
            <a:ext cx="4038600" cy="3028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221128_0908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06823" y="1165585"/>
            <a:ext cx="6159376" cy="47815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0221128_09152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348706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20221128_09181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427215" y="1629569"/>
            <a:ext cx="4038600" cy="30289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0221128_09302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348706"/>
            <a:ext cx="4038600" cy="30289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родителями</a:t>
            </a:r>
            <a:endParaRPr lang="ru-RU" dirty="0"/>
          </a:p>
        </p:txBody>
      </p:sp>
      <p:pic>
        <p:nvPicPr>
          <p:cNvPr id="6" name="Содержимое 5" descr="20221208_07051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122545"/>
            <a:ext cx="4038600" cy="34812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6" descr="20221208_07053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850612"/>
            <a:ext cx="4038600" cy="4025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128792" cy="1152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700808"/>
            <a:ext cx="7128792" cy="4896544"/>
          </a:xfrm>
        </p:spPr>
        <p:txBody>
          <a:bodyPr>
            <a:normAutofit fontScale="47500" lnSpcReduction="20000"/>
          </a:bodyPr>
          <a:lstStyle/>
          <a:p>
            <a:pPr fontAlgn="base"/>
            <a:r>
              <a:rPr lang="ru-RU" dirty="0" smtClean="0">
                <a:solidFill>
                  <a:schemeClr val="tx1"/>
                </a:solidFill>
              </a:rPr>
              <a:t>Цель: повышение собственного профессионального опыта в процессе изучения темы, открытие нового приоритетного направления в работе с детьми, а также совершенствование условий для формирования у детей дошкольного возраста устойчивых навыков безопасности в быту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</a:rPr>
              <a:t>через оптимизацию взаимодействия с детьми и родителями на основе использования современных педагогических технологий, творческого подхода к организации воспитательно-образовательного процесса.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</a:rPr>
              <a:t> 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</a:rPr>
              <a:t>Задачи: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</a:rPr>
              <a:t>- повысить собственный уровень знаний путем изучения различной литературы;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</a:rPr>
              <a:t>- формировать и развивать у детей целостное восприятие окружающей среды;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</a:rPr>
              <a:t>- повысить уровень знаний по данной теме у родителей воспитанников, создать условия для творческой активности родителей;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</a:rPr>
              <a:t>- организовать обогащение предметно-пространственной развивающей среды;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</a:rPr>
              <a:t>- разработать перспективный план работы с детьми</a:t>
            </a:r>
          </a:p>
          <a:p>
            <a:pPr fontAlgn="base"/>
            <a:r>
              <a:rPr lang="ru-RU" dirty="0" smtClean="0">
                <a:solidFill>
                  <a:schemeClr val="tx1"/>
                </a:solidFill>
              </a:rPr>
              <a:t>- оформить в группе уголок безопасности: картотека игр, иллюстрации по теме.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83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Консультации в группе </a:t>
            </a:r>
            <a:r>
              <a:rPr lang="ru-RU" dirty="0" err="1" smtClean="0"/>
              <a:t>вацап</a:t>
            </a:r>
            <a:r>
              <a:rPr lang="ru-RU" dirty="0" smtClean="0"/>
              <a:t>, на личном сайте, на сайте ДОУ.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628800"/>
            <a:ext cx="7211144" cy="4968552"/>
          </a:xfrm>
        </p:spPr>
        <p:txBody>
          <a:bodyPr>
            <a:normAutofit/>
          </a:bodyPr>
          <a:lstStyle/>
          <a:p>
            <a:r>
              <a:rPr lang="en-US" sz="1800" dirty="0" smtClean="0">
                <a:hlinkClick r:id="rId2"/>
              </a:rPr>
              <a:t>https://sultanbekova-el.edu-sites.ru/konsultacii</a:t>
            </a:r>
            <a:endParaRPr lang="ru-RU" sz="1800" dirty="0" smtClean="0"/>
          </a:p>
          <a:p>
            <a:r>
              <a:rPr lang="en-US" sz="1800" dirty="0" smtClean="0">
                <a:hlinkClick r:id="rId3"/>
              </a:rPr>
              <a:t>http://39sp.detkin-club.ru/groups/index/cat/31856</a:t>
            </a:r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9822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Беседы « Безопасность на дорогах» </a:t>
            </a:r>
            <a:endParaRPr lang="ru-RU" dirty="0"/>
          </a:p>
        </p:txBody>
      </p:sp>
      <p:pic>
        <p:nvPicPr>
          <p:cNvPr id="7" name="Содержимое 6" descr="20220905_09200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88046" y="1600200"/>
            <a:ext cx="2576907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Содержимое 7" descr="20220905_09091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15934" y="1600200"/>
            <a:ext cx="2703131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60538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20221031_08461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348706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7" descr="20221031_090227 (1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8200" y="2348706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73751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20221031_09045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348706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7" descr="20221031_09032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8200" y="2348706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 Не играй на проезжей части» </a:t>
            </a:r>
            <a:endParaRPr lang="ru-RU" dirty="0"/>
          </a:p>
        </p:txBody>
      </p:sp>
      <p:pic>
        <p:nvPicPr>
          <p:cNvPr id="5" name="Содержимое 4" descr="20221031_09082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348706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5" descr="20221031_09431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17802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Д.И « Угадай знак», « Дорожное лото», «Дорожная азбука», « Город».</a:t>
            </a:r>
            <a:endParaRPr lang="ru-RU" dirty="0"/>
          </a:p>
        </p:txBody>
      </p:sp>
      <p:pic>
        <p:nvPicPr>
          <p:cNvPr id="5" name="Содержимое 4" descr="20221031_09433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Содержимое 7" descr="20221103_15483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94516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0221125_09293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20221128_09372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8200" y="2348706"/>
            <a:ext cx="4038600" cy="30289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«Пешеходный переход», « Машины специального назначения» </a:t>
            </a:r>
            <a:endParaRPr lang="ru-RU" sz="2800" dirty="0"/>
          </a:p>
        </p:txBody>
      </p:sp>
      <p:pic>
        <p:nvPicPr>
          <p:cNvPr id="5" name="Содержимое 4" descr="20221128_0938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348706"/>
            <a:ext cx="4038600" cy="30289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Содержимое 5" descr="20221128_09393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800719"/>
            <a:ext cx="4038600" cy="41249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141</Words>
  <Application>Microsoft Office PowerPoint</Application>
  <PresentationFormat>Экран (4:3)</PresentationFormat>
  <Paragraphs>25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Самообразование на 2022-2023 учебный год в старшей группе на тему : «Формирование основ безопасности собственной жизнедеятельности у детей старшего дошкольного возраста через дидактические игры» </vt:lpstr>
      <vt:lpstr>Слайд 2</vt:lpstr>
      <vt:lpstr>Беседы « Безопасность на дорогах» </vt:lpstr>
      <vt:lpstr>Слайд 4</vt:lpstr>
      <vt:lpstr>Слайд 5</vt:lpstr>
      <vt:lpstr>« Не играй на проезжей части» </vt:lpstr>
      <vt:lpstr>Д.И « Угадай знак», « Дорожное лото», «Дорожная азбука», « Город».</vt:lpstr>
      <vt:lpstr>Слайд 8</vt:lpstr>
      <vt:lpstr>«Пешеходный переход», « Машины специального назначения» </vt:lpstr>
      <vt:lpstr>« Дидактические игры».</vt:lpstr>
      <vt:lpstr>Слайд 11</vt:lpstr>
      <vt:lpstr>Слайд 12</vt:lpstr>
      <vt:lpstr>« Учим номера экстренных служб» </vt:lpstr>
      <vt:lpstr>«Пожарная безопасность» </vt:lpstr>
      <vt:lpstr>«Спички детям не игрушка!» </vt:lpstr>
      <vt:lpstr>Слайд 16</vt:lpstr>
      <vt:lpstr>Слайд 17</vt:lpstr>
      <vt:lpstr>Слайд 18</vt:lpstr>
      <vt:lpstr>Работа с родителями</vt:lpstr>
      <vt:lpstr>Консультации в группе вацап, на личном сайте, на сайте ДОУ.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создания презентации  «Правила дорожного движения»</dc:title>
  <dc:creator>Павел Погодаев</dc:creator>
  <cp:lastModifiedBy>Пользователь Windows</cp:lastModifiedBy>
  <cp:revision>34</cp:revision>
  <dcterms:created xsi:type="dcterms:W3CDTF">2017-11-06T09:36:21Z</dcterms:created>
  <dcterms:modified xsi:type="dcterms:W3CDTF">2023-02-08T16:50:05Z</dcterms:modified>
</cp:coreProperties>
</file>