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74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 autoAdjust="0"/>
  </p:normalViewPr>
  <p:slideViewPr>
    <p:cSldViewPr snapToGrid="0">
      <p:cViewPr varScale="1">
        <p:scale>
          <a:sx n="91" d="100"/>
          <a:sy n="91" d="100"/>
        </p:scale>
        <p:origin x="-79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078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14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872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600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584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1851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75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982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02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761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970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6FBCA-CD1F-4E16-AE0A-536E0109C131}" type="datetimeFigureOut">
              <a:rPr lang="ru-RU" smtClean="0"/>
              <a:pPr/>
              <a:t>11.05.2025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0935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33474"/>
          </a:xfrm>
          <a:solidFill>
            <a:schemeClr val="accent4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prstTxWarp prst="textWave1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Здравствуйте, уважаемые родители!</a:t>
            </a:r>
          </a:p>
        </p:txBody>
      </p:sp>
      <p:pic>
        <p:nvPicPr>
          <p:cNvPr id="2050" name="Picture 2" descr="C:\Users\User\Desktop\для презентации\143835482750956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24840"/>
            <a:ext cx="9144000" cy="4833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227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2416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Познавательная готовность ребенка к школе.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Данный аспект означает, что будущий первоклассник должен обладать определенным комплексом знаний и умений, который понадобится для успешного обучения в школе.</a:t>
            </a:r>
            <a:br>
              <a:rPr lang="ru-RU" sz="2400" dirty="0" smtClean="0"/>
            </a:br>
            <a:r>
              <a:rPr lang="ru-RU" sz="2400" dirty="0" smtClean="0"/>
              <a:t>	 Итак, что должен знать и уметь ребенок в шесть-семь лет?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122" name="Picture 2" descr="C:\Users\User\Desktop\для презентации\khochu_v_shkol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1441"/>
            <a:ext cx="6477000" cy="3796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989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Внимание.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• Заниматься каким-либо делом, не отвлекаясь, в течение двадцати-тридцати минут.</a:t>
            </a:r>
            <a:br>
              <a:rPr lang="ru-RU" sz="2400" dirty="0" smtClean="0"/>
            </a:br>
            <a:r>
              <a:rPr lang="ru-RU" sz="2400" dirty="0" smtClean="0"/>
              <a:t>• Находить сходства и отличия между предметами, картинками.</a:t>
            </a:r>
            <a:br>
              <a:rPr lang="ru-RU" sz="2400" dirty="0" smtClean="0"/>
            </a:br>
            <a:r>
              <a:rPr lang="ru-RU" sz="2400" dirty="0" smtClean="0"/>
              <a:t>• Уметь выполнять работу по образцу, например, с точностью воспроизводить на своем листе бумаги узор, копировать движения человека и так далее.</a:t>
            </a:r>
            <a:br>
              <a:rPr lang="ru-RU" sz="2400" dirty="0" smtClean="0"/>
            </a:br>
            <a:r>
              <a:rPr lang="ru-RU" sz="2400" dirty="0" smtClean="0"/>
              <a:t>• Легко играть в игры на внимательность, где требуется быстрота реакции. Например, называйте живое существо, но перед игрой обсудите правила: если ребенок услышит домашнее животное, то он должен хлопнуть в ладоши, если дикое – постучать ногами, если птица – помахать руками.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6" name="Picture 2" descr="C:\Users\User\Desktop\для презентации\kak-proverit-gotov-li-rebenok-k-shkol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5100" y="4337890"/>
            <a:ext cx="3568700" cy="2520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290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Цифры от 0 до 10.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Прямой счет от 0 до 10 и обратный счет от 10 до 0.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Арифметические знаки: «больше, меньше, поровну», «плюс, минус, равно»,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большой-маленький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высокий-низкий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широкий-узкий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Деление квадрата, круга на пополам, на четыре части.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Знать основные геометрические фигуры: круг, квадрат, прямоугольник, овал, многоугольник.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Умение соотносить цифру и число предметов.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Ориентироваться в пространстве и на листе бумаги: «справа, слева, вверху, внизу, над, под, за и т.п.».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160588795_1_1000x700_repetitor-matematiki-vikonannya-kontrolnih-robt-vischo-matematiki-bla-tserk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00" y="4143375"/>
            <a:ext cx="4622800" cy="2714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9749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Память.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Запоминание 10-12 картинок.</a:t>
            </a:r>
            <a:br>
              <a:rPr lang="ru-RU" sz="2800" dirty="0" smtClean="0"/>
            </a:br>
            <a:r>
              <a:rPr lang="ru-RU" sz="2800" dirty="0" smtClean="0"/>
              <a:t>• Рассказывание по памяти стишков, скороговорок, пословиц, сказок и т.п.</a:t>
            </a:r>
            <a:br>
              <a:rPr lang="ru-RU" sz="2800" dirty="0" smtClean="0"/>
            </a:br>
            <a:r>
              <a:rPr lang="ru-RU" sz="2800" dirty="0" smtClean="0"/>
              <a:t>• Пересказ  текста из 4-5 предложений.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074" name="Picture 2" descr="C:\Users\User\Desktop\для презентации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5300" y="2879724"/>
            <a:ext cx="4635500" cy="3648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46417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Мышление.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Заканчивать предложение, например, «Река широкая, а ручей…», «Суп горячий, а компот…» и т. п.</a:t>
            </a:r>
            <a:br>
              <a:rPr lang="ru-RU" sz="2800" dirty="0" smtClean="0"/>
            </a:br>
            <a:r>
              <a:rPr lang="ru-RU" sz="2800" dirty="0" smtClean="0"/>
              <a:t>• Находить лишнее слово из группы слов, например, «стол, стул, кровать, сапоги, кресло», «лиса, медведь, волк, собака, заяц» и т. д.</a:t>
            </a:r>
            <a:br>
              <a:rPr lang="ru-RU" sz="2800" dirty="0" smtClean="0"/>
            </a:br>
            <a:r>
              <a:rPr lang="ru-RU" sz="2800" dirty="0" smtClean="0"/>
              <a:t>• Определять последовательность событий, чтобы сначала, а что – потом.</a:t>
            </a:r>
            <a:br>
              <a:rPr lang="ru-RU" sz="2800" dirty="0" smtClean="0"/>
            </a:br>
            <a:r>
              <a:rPr lang="ru-RU" sz="2800" dirty="0" smtClean="0"/>
              <a:t>• Находить несоответствия в рисунках, стихах-небылицах.</a:t>
            </a:r>
            <a:br>
              <a:rPr lang="ru-RU" sz="2800" dirty="0" smtClean="0"/>
            </a:br>
            <a:r>
              <a:rPr lang="ru-RU" sz="2800" dirty="0" smtClean="0"/>
              <a:t>• Складывать </a:t>
            </a:r>
            <a:r>
              <a:rPr lang="ru-RU" sz="2800" dirty="0" err="1" smtClean="0"/>
              <a:t>пазлы</a:t>
            </a:r>
            <a:r>
              <a:rPr lang="ru-RU" sz="2800" dirty="0" smtClean="0"/>
              <a:t> без помощи взрослого.</a:t>
            </a:r>
            <a:br>
              <a:rPr lang="ru-RU" sz="2800" dirty="0" smtClean="0"/>
            </a:br>
            <a:r>
              <a:rPr lang="ru-RU" sz="2800" dirty="0" smtClean="0"/>
              <a:t>• Сложить из бумаги вместе со взрослым, простой предмет: лодочку, кораблик.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92747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Мелкая моторика.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Правильно держать в руке ручку, карандаш, кисть и регулировать силу их нажима при письме и рисовании.</a:t>
            </a:r>
            <a:br>
              <a:rPr lang="ru-RU" sz="2800" dirty="0" smtClean="0"/>
            </a:br>
            <a:r>
              <a:rPr lang="ru-RU" sz="2800" dirty="0" smtClean="0"/>
              <a:t>• Раскрашивать предметы и штриховать их, не выходя за контур.</a:t>
            </a:r>
            <a:br>
              <a:rPr lang="ru-RU" sz="2800" dirty="0" smtClean="0"/>
            </a:br>
            <a:r>
              <a:rPr lang="ru-RU" sz="2800" dirty="0" smtClean="0"/>
              <a:t>• Вырезать ножницами по линии, нарисованной на бумаге.</a:t>
            </a:r>
            <a:br>
              <a:rPr lang="ru-RU" sz="2800" dirty="0" smtClean="0"/>
            </a:br>
            <a:r>
              <a:rPr lang="ru-RU" sz="2800" dirty="0" smtClean="0"/>
              <a:t>• Выполнять аппликации.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098" name="Picture 2" descr="C:\Users\User\Desktop\для презентации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4701" y="3187700"/>
            <a:ext cx="4559299" cy="30395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1433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Речь.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Составлять предложения из нескольких слов, например, кошка, двор, идти, солнечный зайчик, играть.</a:t>
            </a:r>
            <a:br>
              <a:rPr lang="ru-RU" sz="2800" dirty="0" smtClean="0"/>
            </a:br>
            <a:r>
              <a:rPr lang="ru-RU" sz="2800" dirty="0" smtClean="0"/>
              <a:t>• Понимать и объяснять смысл пословиц.</a:t>
            </a:r>
            <a:br>
              <a:rPr lang="ru-RU" sz="2800" dirty="0" smtClean="0"/>
            </a:br>
            <a:r>
              <a:rPr lang="ru-RU" sz="2800" dirty="0" smtClean="0"/>
              <a:t>• Составлять связный рассказ по картинке и серии картинок.</a:t>
            </a:r>
            <a:br>
              <a:rPr lang="ru-RU" sz="2800" dirty="0" smtClean="0"/>
            </a:br>
            <a:r>
              <a:rPr lang="ru-RU" sz="2800" dirty="0" smtClean="0"/>
              <a:t>• Выразительно рассказывать стихи с правильной интонацией.</a:t>
            </a:r>
            <a:br>
              <a:rPr lang="ru-RU" sz="2800" dirty="0" smtClean="0"/>
            </a:br>
            <a:r>
              <a:rPr lang="ru-RU" sz="2800" dirty="0" smtClean="0"/>
              <a:t>• Различать в словах буквы и звуки.</a:t>
            </a:r>
            <a:endParaRPr lang="ru-RU" sz="2800" dirty="0"/>
          </a:p>
        </p:txBody>
      </p:sp>
      <p:pic>
        <p:nvPicPr>
          <p:cNvPr id="5122" name="Picture 2" descr="C:\Users\User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0550" y="4405312"/>
            <a:ext cx="3968750" cy="2452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6607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Окружающий мир.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• Знать основные цвета, домашних и диких животных, птиц, деревья, грибы, цветы, овощи, фрукты и так далее.</a:t>
            </a:r>
            <a:br>
              <a:rPr lang="ru-RU" sz="2400" dirty="0" smtClean="0"/>
            </a:br>
            <a:r>
              <a:rPr lang="ru-RU" sz="2400" dirty="0" smtClean="0"/>
              <a:t>• Называть времена года, явления природы, перелетных и зимующих птиц, профессии,  месяцы, дни недели, свои фамилию, имя и отчество,  сколько ему лет и дату рождения, имена своих родителей и место их работы и профессию, свой город, адрес. </a:t>
            </a:r>
            <a:endParaRPr lang="ru-RU" sz="2400" dirty="0"/>
          </a:p>
        </p:txBody>
      </p:sp>
      <p:pic>
        <p:nvPicPr>
          <p:cNvPr id="6146" name="Picture 2" descr="C:\Users\User\Desktop\для презентации\kakie-est-kompanenty-gotovnosti-rebenka-k-shkole-3-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0626" y="3816351"/>
            <a:ext cx="4791074" cy="2931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934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Рекомендации: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</a:t>
            </a:r>
            <a:r>
              <a:rPr lang="ru-RU" sz="2400" dirty="0" smtClean="0"/>
              <a:t>Помогите своему ребенку овладеть информацией, которая позволит ему не растеряться в обществе.</a:t>
            </a:r>
            <a:br>
              <a:rPr lang="ru-RU" sz="2400" dirty="0" smtClean="0"/>
            </a:br>
            <a:r>
              <a:rPr lang="ru-RU" sz="2400" dirty="0" smtClean="0"/>
              <a:t>- Приучайте ребенка содержать свои вещи в порядке.</a:t>
            </a:r>
            <a:br>
              <a:rPr lang="ru-RU" sz="2400" dirty="0" smtClean="0"/>
            </a:br>
            <a:r>
              <a:rPr lang="ru-RU" sz="2400" dirty="0" smtClean="0"/>
              <a:t>- Не пугайте ребенка трудностями и неудачами в школе.</a:t>
            </a:r>
            <a:br>
              <a:rPr lang="ru-RU" sz="2400" dirty="0" smtClean="0"/>
            </a:br>
            <a:r>
              <a:rPr lang="ru-RU" sz="2400" dirty="0" smtClean="0"/>
              <a:t>- Научите ребенка правильно реагировать на неудачи.</a:t>
            </a:r>
            <a:br>
              <a:rPr lang="ru-RU" sz="2400" dirty="0" smtClean="0"/>
            </a:br>
            <a:r>
              <a:rPr lang="ru-RU" sz="2400" dirty="0" smtClean="0"/>
              <a:t>- Помогите ребенку обрести чувство уверенности в себе.</a:t>
            </a:r>
            <a:br>
              <a:rPr lang="ru-RU" sz="2400" dirty="0" smtClean="0"/>
            </a:br>
            <a:r>
              <a:rPr lang="ru-RU" sz="2400" dirty="0" smtClean="0"/>
              <a:t>- Приучайте ребенка к самостоятельности.</a:t>
            </a:r>
            <a:br>
              <a:rPr lang="ru-RU" sz="2400" dirty="0" smtClean="0"/>
            </a:br>
            <a:r>
              <a:rPr lang="ru-RU" sz="2400" dirty="0" smtClean="0"/>
              <a:t>- Учите ребенка чувствовать и удивляться, поощряйте его любознательность.</a:t>
            </a:r>
            <a:br>
              <a:rPr lang="ru-RU" sz="2400" dirty="0" smtClean="0"/>
            </a:br>
            <a:r>
              <a:rPr lang="ru-RU" sz="2400" dirty="0" smtClean="0"/>
              <a:t>- Стремитесь сделать полезным каждое мгновение общения с ребенком.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0657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Спасибо за внимание!!!</a:t>
            </a:r>
            <a:endParaRPr lang="ru-RU" sz="54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254000"/>
            <a:ext cx="8610600" cy="1689100"/>
          </a:xfrm>
          <a:solidFill>
            <a:schemeClr val="accent4">
              <a:alpha val="65000"/>
            </a:schemeClr>
          </a:solidFill>
          <a:ln>
            <a:solidFill>
              <a:schemeClr val="tx1"/>
            </a:solidFill>
          </a:ln>
          <a:effectLst>
            <a:softEdge rad="76200"/>
          </a:effectLst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Родительское собрание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Готовность ребенка к школьному обучению.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848100" y="5842000"/>
            <a:ext cx="4879483" cy="82550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 подготовительной  группы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Смыслова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Н.А,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Султанбекова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Э.Б.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для презентации\i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3135" y="2154238"/>
            <a:ext cx="4606147" cy="3459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49921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7463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Уважаемые родители, постарайтесь ответить на следующие вопросы:</a:t>
            </a:r>
            <a:br>
              <a:rPr lang="ru-RU" sz="2800" dirty="0" smtClean="0"/>
            </a:br>
            <a:r>
              <a:rPr lang="ru-RU" sz="2800" dirty="0" smtClean="0"/>
              <a:t>-  Что же такое «Готовность к школе»? </a:t>
            </a:r>
            <a:br>
              <a:rPr lang="ru-RU" sz="2800" dirty="0" smtClean="0"/>
            </a:br>
            <a:r>
              <a:rPr lang="ru-RU" sz="2800" dirty="0" smtClean="0"/>
              <a:t>-  Это умение читать и писать?</a:t>
            </a:r>
            <a:endParaRPr lang="ru-RU" sz="2800" dirty="0"/>
          </a:p>
        </p:txBody>
      </p:sp>
      <p:pic>
        <p:nvPicPr>
          <p:cNvPr id="3074" name="Picture 2" descr="C:\Users\User\Desktop\для презентации\neuspevajuch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4800" y="2749166"/>
            <a:ext cx="4690575" cy="4108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6427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	Готовность к обучению в школе</a:t>
            </a:r>
            <a:r>
              <a:rPr lang="ru-RU" sz="2400" dirty="0" smtClean="0"/>
              <a:t> - это такой уровень </a:t>
            </a:r>
            <a:r>
              <a:rPr lang="ru-RU" sz="2400" i="1" dirty="0" smtClean="0"/>
              <a:t>физического, психического и социального</a:t>
            </a:r>
            <a:r>
              <a:rPr lang="ru-RU" sz="2400" dirty="0" smtClean="0"/>
              <a:t> развития ребенка, который необходим для успешного усвоения школьной программы без ущерба для его здоровья.</a:t>
            </a:r>
            <a:br>
              <a:rPr lang="ru-RU" sz="2400" dirty="0" smtClean="0"/>
            </a:br>
            <a:r>
              <a:rPr lang="ru-RU" sz="2400" dirty="0" smtClean="0"/>
              <a:t>	Следовательно, понятие «готовность к обучению в школе» включает:</a:t>
            </a:r>
            <a:br>
              <a:rPr lang="ru-RU" sz="2400" dirty="0" smtClean="0"/>
            </a:br>
            <a:r>
              <a:rPr lang="ru-RU" sz="2400" dirty="0" smtClean="0"/>
              <a:t>-</a:t>
            </a:r>
            <a:r>
              <a:rPr lang="ru-RU" sz="2400" b="1" i="1" dirty="0" smtClean="0"/>
              <a:t>физиологическую</a:t>
            </a:r>
            <a:r>
              <a:rPr lang="ru-RU" sz="2400" dirty="0" smtClean="0"/>
              <a:t> готовность – хороший уровень физического развития;</a:t>
            </a:r>
            <a:br>
              <a:rPr lang="ru-RU" sz="2400" dirty="0" smtClean="0"/>
            </a:br>
            <a:r>
              <a:rPr lang="ru-RU" sz="2400" dirty="0" smtClean="0"/>
              <a:t>-</a:t>
            </a:r>
            <a:r>
              <a:rPr lang="ru-RU" sz="2400" b="1" i="1" dirty="0" smtClean="0"/>
              <a:t>психологическую</a:t>
            </a:r>
            <a:r>
              <a:rPr lang="ru-RU" sz="2400" dirty="0" smtClean="0"/>
              <a:t> готовность – достаточное развитие познавательных процессов (внимания, памяти, мышления, восприятия, воображения, ощущения, речи), </a:t>
            </a:r>
            <a:r>
              <a:rPr lang="ru-RU" sz="2400" dirty="0" err="1" smtClean="0"/>
              <a:t>обучаемости</a:t>
            </a:r>
            <a:r>
              <a:rPr lang="ru-RU" sz="2400" dirty="0" smtClean="0"/>
              <a:t>;</a:t>
            </a:r>
            <a:br>
              <a:rPr lang="ru-RU" sz="2400" dirty="0" smtClean="0"/>
            </a:br>
            <a:r>
              <a:rPr lang="ru-RU" sz="2400" dirty="0" smtClean="0"/>
              <a:t>-</a:t>
            </a:r>
            <a:r>
              <a:rPr lang="ru-RU" sz="2400" b="1" i="1" dirty="0" smtClean="0"/>
              <a:t>социальную</a:t>
            </a:r>
            <a:r>
              <a:rPr lang="ru-RU" sz="2400" dirty="0" smtClean="0"/>
              <a:t> готовность – умение общаться со сверстниками и взрослыми.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5464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«Портрет» идеального первоклассника»: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желание учиться;</a:t>
            </a:r>
            <a:br>
              <a:rPr lang="ru-RU" sz="2800" dirty="0" smtClean="0"/>
            </a:br>
            <a:r>
              <a:rPr lang="ru-RU" sz="2800" dirty="0" smtClean="0"/>
              <a:t>- хорошее здоровье;</a:t>
            </a:r>
            <a:br>
              <a:rPr lang="ru-RU" sz="2800" dirty="0" smtClean="0"/>
            </a:br>
            <a:r>
              <a:rPr lang="ru-RU" sz="2800" dirty="0" smtClean="0"/>
              <a:t>- развитая моторика;</a:t>
            </a:r>
            <a:br>
              <a:rPr lang="ru-RU" sz="2800" dirty="0" smtClean="0"/>
            </a:br>
            <a:r>
              <a:rPr lang="ru-RU" sz="2800" dirty="0" smtClean="0"/>
              <a:t>- хороший уровень развития познавательных процессов;</a:t>
            </a:r>
            <a:br>
              <a:rPr lang="ru-RU" sz="2800" dirty="0" smtClean="0"/>
            </a:br>
            <a:r>
              <a:rPr lang="ru-RU" sz="2800" dirty="0" smtClean="0"/>
              <a:t>- стремление к общению;</a:t>
            </a:r>
            <a:br>
              <a:rPr lang="ru-RU" sz="2800" dirty="0" smtClean="0"/>
            </a:br>
            <a:r>
              <a:rPr lang="ru-RU" sz="2800" dirty="0" smtClean="0"/>
              <a:t>- развитая волевая сфера.</a:t>
            </a:r>
            <a:endParaRPr lang="ru-RU" sz="2800" dirty="0"/>
          </a:p>
        </p:txBody>
      </p:sp>
      <p:pic>
        <p:nvPicPr>
          <p:cNvPr id="7170" name="Picture 2" descr="C:\Users\User\Desktop\ozEM8dVbI0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4" y="3711716"/>
            <a:ext cx="4727576" cy="31462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95287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Поэтому Вам, родители, надо обратить сейчас серьезное внимание на воспитание у них: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а) послушания;</a:t>
            </a:r>
            <a:br>
              <a:rPr lang="ru-RU" sz="2800" dirty="0" smtClean="0"/>
            </a:br>
            <a:r>
              <a:rPr lang="ru-RU" sz="2800" dirty="0" smtClean="0"/>
              <a:t>б) сдержанности;</a:t>
            </a:r>
            <a:br>
              <a:rPr lang="ru-RU" sz="2800" dirty="0" smtClean="0"/>
            </a:br>
            <a:r>
              <a:rPr lang="ru-RU" sz="2800" dirty="0" smtClean="0"/>
              <a:t>в) вежливого отношения к людям;</a:t>
            </a:r>
            <a:br>
              <a:rPr lang="ru-RU" sz="2800" dirty="0" smtClean="0"/>
            </a:br>
            <a:r>
              <a:rPr lang="ru-RU" sz="2800" dirty="0" smtClean="0"/>
              <a:t>г) умение культурно вести себя </a:t>
            </a:r>
            <a:br>
              <a:rPr lang="ru-RU" sz="2800" dirty="0" smtClean="0"/>
            </a:br>
            <a:r>
              <a:rPr lang="ru-RU" sz="2800" dirty="0" smtClean="0"/>
              <a:t>в обществе детей, взрослых.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098" name="Picture 2" descr="C:\Users\User\Desktop\для презентации\16-dsc_02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3526" y="2773569"/>
            <a:ext cx="2668074" cy="3919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90500"/>
            <a:ext cx="8210550" cy="54229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Интеллектуальная готовность к школе означает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к первому классу у ребенка должен быть запас определенных знаний;</a:t>
            </a:r>
            <a:br>
              <a:rPr lang="ru-RU" dirty="0" smtClean="0"/>
            </a:br>
            <a:r>
              <a:rPr lang="ru-RU" dirty="0" smtClean="0"/>
              <a:t>- он должен ориентироваться в пространстве, то есть знать, как пройти в школу и обратно, до магазина и так далее;</a:t>
            </a:r>
            <a:br>
              <a:rPr lang="ru-RU" dirty="0" smtClean="0"/>
            </a:br>
            <a:r>
              <a:rPr lang="ru-RU" dirty="0" smtClean="0"/>
              <a:t>- ребенок должен стремиться к получению новых знаний, то есть он должен быть любознателен;</a:t>
            </a:r>
            <a:br>
              <a:rPr lang="ru-RU" dirty="0" smtClean="0"/>
            </a:br>
            <a:r>
              <a:rPr lang="ru-RU" dirty="0" smtClean="0"/>
              <a:t>- должны соответствовать возрасту развитие памяти, речи, мышления.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292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Личностная и социальная готовность подразумевает следующее: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ребенок должен быть </a:t>
            </a:r>
            <a:r>
              <a:rPr lang="ru-RU" sz="2400" i="1" u="sng" dirty="0" smtClean="0"/>
              <a:t>коммуникабельным</a:t>
            </a:r>
            <a:r>
              <a:rPr lang="ru-RU" sz="2400" dirty="0" smtClean="0"/>
              <a:t>, то есть уметь общаться со сверстниками и взрослыми; в общении не должно проявляться агрессии, а при ссоре с другим ребенком должен уметь оценивать и искать выход из проблемной ситуации; ребенок должен понимать и признавать авторитет взрослых;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i="1" u="sng" dirty="0" smtClean="0"/>
              <a:t>толерантность;</a:t>
            </a:r>
            <a:r>
              <a:rPr lang="ru-RU" sz="2400" dirty="0" smtClean="0"/>
              <a:t> это означает, что ребенок должен адекватно реагировать на конструктивные замечания взрослых и сверстников;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i="1" u="sng" dirty="0" smtClean="0"/>
              <a:t>нравственное развитие</a:t>
            </a:r>
            <a:r>
              <a:rPr lang="ru-RU" sz="2400" dirty="0" smtClean="0"/>
              <a:t>, ребенок должен понимать, что хорошо, а что – плохо;</a:t>
            </a:r>
            <a:br>
              <a:rPr lang="ru-RU" sz="2400" dirty="0" smtClean="0"/>
            </a:br>
            <a:r>
              <a:rPr lang="ru-RU" sz="2400" dirty="0" smtClean="0"/>
              <a:t>-ребенок должен принимать поставленную педагогом задачу, внимательно выслушивая, уточняя неясные моменты, а после выполнения он должен адекватно оценивать свою работу, признавать свои ошибки, если таковые имеются.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365126"/>
            <a:ext cx="8255000" cy="61245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Эмоционально-волевая готовность ребенка к школе предполагает: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понимание ребенком, почему он идет в школу, важность обучения;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- наличие интереса к учению и получению новых знаний;</a:t>
            </a:r>
            <a:br>
              <a:rPr lang="ru-RU" sz="2400" dirty="0" smtClean="0"/>
            </a:br>
            <a:r>
              <a:rPr lang="ru-RU" sz="2400" dirty="0" smtClean="0"/>
              <a:t>- способность ребенка выполнять задание, которое ему не совсем по душе, но этого требует учебная программа;</a:t>
            </a:r>
            <a:br>
              <a:rPr lang="ru-RU" sz="2400" dirty="0" smtClean="0"/>
            </a:br>
            <a:r>
              <a:rPr lang="ru-RU" sz="2400" dirty="0" smtClean="0"/>
              <a:t>- усидчивость – способность в течение определенного времени внимательно слушать взрослого и выполнять задания, не отвлекаясь на посторонние предметы и дела.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78</Words>
  <Application>Microsoft Office PowerPoint</Application>
  <PresentationFormat>Экран (4:3)</PresentationFormat>
  <Paragraphs>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Здравствуйте, уважаемые родители!</vt:lpstr>
      <vt:lpstr>Родительское собрание Готовность ребенка к школьному обучению.</vt:lpstr>
      <vt:lpstr>Уважаемые родители, постарайтесь ответить на следующие вопросы: -  Что же такое «Готовность к школе»?  -  Это умение читать и писать?</vt:lpstr>
      <vt:lpstr> Готовность к обучению в школе - это такой уровень физического, психического и социального развития ребенка, который необходим для успешного усвоения школьной программы без ущерба для его здоровья.  Следовательно, понятие «готовность к обучению в школе» включает: -физиологическую готовность – хороший уровень физического развития; -психологическую готовность – достаточное развитие познавательных процессов (внимания, памяти, мышления, восприятия, воображения, ощущения, речи), обучаемости; -социальную готовность – умение общаться со сверстниками и взрослыми. </vt:lpstr>
      <vt:lpstr>«Портрет» идеального первоклассника»: - желание учиться; - хорошее здоровье; - развитая моторика; - хороший уровень развития познавательных процессов; - стремление к общению; - развитая волевая сфера.</vt:lpstr>
      <vt:lpstr>Поэтому Вам, родители, надо обратить сейчас серьезное внимание на воспитание у них: а) послушания; б) сдержанности; в) вежливого отношения к людям; г) умение культурно вести себя  в обществе детей, взрослых. </vt:lpstr>
      <vt:lpstr>Интеллектуальная готовность к школе означает: - к первому классу у ребенка должен быть запас определенных знаний; - он должен ориентироваться в пространстве, то есть знать, как пройти в школу и обратно, до магазина и так далее; - ребенок должен стремиться к получению новых знаний, то есть он должен быть любознателен; - должны соответствовать возрасту развитие памяти, речи, мышления. </vt:lpstr>
      <vt:lpstr>Личностная и социальная готовность подразумевает следующее: - ребенок должен быть коммуникабельным, то есть уметь общаться со сверстниками и взрослыми; в общении не должно проявляться агрессии, а при ссоре с другим ребенком должен уметь оценивать и искать выход из проблемной ситуации; ребенок должен понимать и признавать авторитет взрослых; - толерантность; это означает, что ребенок должен адекватно реагировать на конструктивные замечания взрослых и сверстников; - нравственное развитие, ребенок должен понимать, что хорошо, а что – плохо; -ребенок должен принимать поставленную педагогом задачу, внимательно выслушивая, уточняя неясные моменты, а после выполнения он должен адекватно оценивать свою работу, признавать свои ошибки, если таковые имеются.</vt:lpstr>
      <vt:lpstr>Эмоционально-волевая готовность ребенка к школе предполагает: - понимание ребенком, почему он идет в школу, важность обучения; - наличие интереса к учению и получению новых знаний; - способность ребенка выполнять задание, которое ему не совсем по душе, но этого требует учебная программа; - усидчивость – способность в течение определенного времени внимательно слушать взрослого и выполнять задания, не отвлекаясь на посторонние предметы и дела.  </vt:lpstr>
      <vt:lpstr>Познавательная готовность ребенка к школе.  Данный аспект означает, что будущий первоклассник должен обладать определенным комплексом знаний и умений, который понадобится для успешного обучения в школе.   Итак, что должен знать и уметь ребенок в шесть-семь лет? </vt:lpstr>
      <vt:lpstr>Внимание. • Заниматься каким-либо делом, не отвлекаясь, в течение двадцати-тридцати минут. • Находить сходства и отличия между предметами, картинками. • Уметь выполнять работу по образцу, например, с точностью воспроизводить на своем листе бумаги узор, копировать движения человека и так далее. • Легко играть в игры на внимательность, где требуется быстрота реакции. Например, называйте живое существо, но перед игрой обсудите правила: если ребенок услышит домашнее животное, то он должен хлопнуть в ладоши, если дикое – постучать ногами, если птица – помахать руками. </vt:lpstr>
      <vt:lpstr>Математика. - Цифры от 0 до 10. - Прямой счет от 0 до 10 и обратный счет от 10 до 0. - Арифметические знаки: «больше, меньше, поровну», «плюс, минус, равно», «большой-маленький», «высокий-низкий», «широкий-узкий». - Деление квадрата, круга на пополам, на четыре части. - Знать основные геометрические фигуры: круг, квадрат, прямоугольник, овал, многоугольник. - Умение соотносить цифру и число предметов. - Ориентироваться в пространстве и на листе бумаги: «справа, слева, вверху, внизу, над, под, за и т.п.». </vt:lpstr>
      <vt:lpstr>Память. • Запоминание 10-12 картинок. • Рассказывание по памяти стишков, скороговорок, пословиц, сказок и т.п. • Пересказ  текста из 4-5 предложений. </vt:lpstr>
      <vt:lpstr>Мышление. • Заканчивать предложение, например, «Река широкая, а ручей…», «Суп горячий, а компот…» и т. п. • Находить лишнее слово из группы слов, например, «стол, стул, кровать, сапоги, кресло», «лиса, медведь, волк, собака, заяц» и т. д. • Определять последовательность событий, чтобы сначала, а что – потом. • Находить несоответствия в рисунках, стихах-небылицах. • Складывать пазлы без помощи взрослого. • Сложить из бумаги вместе со взрослым, простой предмет: лодочку, кораблик. </vt:lpstr>
      <vt:lpstr>Мелкая моторика. • Правильно держать в руке ручку, карандаш, кисть и регулировать силу их нажима при письме и рисовании. • Раскрашивать предметы и штриховать их, не выходя за контур. • Вырезать ножницами по линии, нарисованной на бумаге. • Выполнять аппликации. </vt:lpstr>
      <vt:lpstr>Речь. • Составлять предложения из нескольких слов, например, кошка, двор, идти, солнечный зайчик, играть. • Понимать и объяснять смысл пословиц. • Составлять связный рассказ по картинке и серии картинок. • Выразительно рассказывать стихи с правильной интонацией. • Различать в словах буквы и звуки.</vt:lpstr>
      <vt:lpstr>Окружающий мир. • Знать основные цвета, домашних и диких животных, птиц, деревья, грибы, цветы, овощи, фрукты и так далее. • Называть времена года, явления природы, перелетных и зимующих птиц, профессии,  месяцы, дни недели, свои фамилию, имя и отчество,  сколько ему лет и дату рождения, имена своих родителей и место их работы и профессию, свой город, адрес. </vt:lpstr>
      <vt:lpstr>Рекомендации: - Помогите своему ребенку овладеть информацией, которая позволит ему не растеряться в обществе. - Приучайте ребенка содержать свои вещи в порядке. - Не пугайте ребенка трудностями и неудачами в школе. - Научите ребенка правильно реагировать на неудачи. - Помогите ребенку обрести чувство уверенности в себе. - Приучайте ребенка к самостоятельности. - Учите ребенка чувствовать и удивляться, поощряйте его любознательность. - Стремитесь сделать полезным каждое мгновение общения с ребенком. 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Inna</dc:creator>
  <cp:lastModifiedBy>Пользователь Windows</cp:lastModifiedBy>
  <cp:revision>36</cp:revision>
  <dcterms:created xsi:type="dcterms:W3CDTF">2015-08-10T18:59:32Z</dcterms:created>
  <dcterms:modified xsi:type="dcterms:W3CDTF">2025-05-11T15:38:41Z</dcterms:modified>
</cp:coreProperties>
</file>